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9EB8E-5328-48D4-8608-1B0AB0F488CF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9B67-6E44-407E-BF6A-E3DB62C71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2 EOC Review April 7th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glsolomon\AppData\Local\Microsoft\Windows\Temporary Internet Files\Content.IE5\3Y4DRCZX\rainbow_math_cloud_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10000"/>
            <a:ext cx="44958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MAFS.912.A-APR.4.6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200" dirty="0" smtClean="0"/>
              <a:t>Rewrite simple rational expressions in different forms; write a(x)/b(x) in the form q(x) + r(x)/b(x), where a(x), b(x), q(x), and r(x) are polynomials with the degree of r(x) less than the degree of b(x), using inspection, long division, or, for the more complicated examples, a computer algebra system.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Divide (x</a:t>
            </a:r>
            <a:r>
              <a:rPr lang="en-US" baseline="30000" dirty="0" smtClean="0"/>
              <a:t>3</a:t>
            </a:r>
            <a:r>
              <a:rPr lang="en-US" dirty="0" smtClean="0"/>
              <a:t> + 3x</a:t>
            </a:r>
            <a:r>
              <a:rPr lang="en-US" baseline="30000" dirty="0" smtClean="0"/>
              <a:t>2</a:t>
            </a:r>
            <a:r>
              <a:rPr lang="en-US" dirty="0" smtClean="0"/>
              <a:t> + 25) ÷ (x + 5)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Use long or synthetic division to solve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olidFill>
                  <a:srgbClr val="0070C0"/>
                </a:solidFill>
              </a:rPr>
              <a:t>1	3	0	25</a:t>
            </a:r>
          </a:p>
          <a:p>
            <a:r>
              <a:rPr lang="en-US" dirty="0" smtClean="0"/>
              <a:t>-5 		</a:t>
            </a:r>
            <a:r>
              <a:rPr lang="en-US" dirty="0" smtClean="0">
                <a:solidFill>
                  <a:srgbClr val="C00000"/>
                </a:solidFill>
              </a:rPr>
              <a:t>-5	10	-50										</a:t>
            </a:r>
          </a:p>
          <a:p>
            <a:pPr lvl="2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1	-2	10	-25	</a:t>
            </a:r>
          </a:p>
          <a:p>
            <a:pPr lvl="2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So the correct answer is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32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-2x + 10 - </a:t>
            </a:r>
          </a:p>
          <a:p>
            <a:pPr lvl="2"/>
            <a:endParaRPr lang="en-US" sz="32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3581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85800" y="4038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0" y="4114800"/>
            <a:ext cx="3581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5105400"/>
            <a:ext cx="704850" cy="69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Is (x + 1) a factor of (2x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-3x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+ 7x + 12) 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How do you know?</a:t>
            </a:r>
          </a:p>
          <a:p>
            <a:r>
              <a:rPr lang="en-US" dirty="0" smtClean="0"/>
              <a:t>(2</a:t>
            </a:r>
            <a:r>
              <a:rPr lang="en-US" dirty="0" smtClean="0">
                <a:solidFill>
                  <a:srgbClr val="FF0000"/>
                </a:solidFill>
              </a:rPr>
              <a:t>(-1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-3</a:t>
            </a:r>
            <a:r>
              <a:rPr lang="en-US" dirty="0" smtClean="0">
                <a:solidFill>
                  <a:srgbClr val="FF0000"/>
                </a:solidFill>
              </a:rPr>
              <a:t>(-1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+ 7</a:t>
            </a:r>
            <a:r>
              <a:rPr lang="en-US" dirty="0" smtClean="0">
                <a:solidFill>
                  <a:srgbClr val="FF0000"/>
                </a:solidFill>
              </a:rPr>
              <a:t>(-1)</a:t>
            </a:r>
            <a:r>
              <a:rPr lang="en-US" dirty="0" smtClean="0"/>
              <a:t> + 12)</a:t>
            </a:r>
          </a:p>
          <a:p>
            <a:r>
              <a:rPr lang="en-US" dirty="0" smtClean="0"/>
              <a:t>(-2 – 3 – 7 + 12) = </a:t>
            </a:r>
            <a:r>
              <a:rPr lang="en-US" dirty="0" smtClean="0">
                <a:solidFill>
                  <a:srgbClr val="C00000"/>
                </a:solidFill>
              </a:rPr>
              <a:t>0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sz="3500" dirty="0" smtClean="0">
                <a:solidFill>
                  <a:srgbClr val="C00000"/>
                </a:solidFill>
              </a:rPr>
              <a:t>Yes. Use the Remainder Theorem and substitute (-1) for x in the polynomial and the result is the remainder. If the remainder is 0 then (x + 1) is a factor of the polynomial.</a:t>
            </a:r>
            <a:endParaRPr lang="en-US" sz="35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915400" cy="6324600"/>
          </a:xfrm>
          <a:prstGeom prst="rect">
            <a:avLst/>
          </a:prstGeom>
          <a:noFill/>
          <a:ln w="12700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2362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-3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819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-8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276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X + 1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990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+ 1 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6705600" y="114300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781800" y="1066800"/>
            <a:ext cx="1433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3x</a:t>
            </a:r>
            <a:r>
              <a:rPr lang="en-US" baseline="30000" dirty="0" smtClean="0"/>
              <a:t>3</a:t>
            </a:r>
            <a:r>
              <a:rPr lang="en-US" dirty="0" smtClean="0"/>
              <a:t> + 0x</a:t>
            </a:r>
            <a:r>
              <a:rPr lang="en-US" baseline="30000" dirty="0" smtClean="0"/>
              <a:t>2</a:t>
            </a:r>
            <a:r>
              <a:rPr lang="en-US" dirty="0" smtClean="0"/>
              <a:t> + 5x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705600" y="1066800"/>
            <a:ext cx="1600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629400" y="1524000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-(3x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 + 3x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781800" y="1905000"/>
            <a:ext cx="1371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239000" y="2057400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- 3x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 + 5x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15200" y="2438400"/>
            <a:ext cx="119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-(-3x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– 3x)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7391400" y="2895600"/>
            <a:ext cx="114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848600" y="3124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(8x + 0)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24800" y="3581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 (8x + 8)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7620000" y="4191000"/>
            <a:ext cx="152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153400" y="4419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- 8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239001" y="68580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3x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– 3x + 8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604" name="Picture 2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8200" y="762000"/>
            <a:ext cx="495300" cy="609600"/>
          </a:xfrm>
          <a:prstGeom prst="rect">
            <a:avLst/>
          </a:prstGeom>
          <a:noFill/>
        </p:spPr>
      </p:pic>
      <p:cxnSp>
        <p:nvCxnSpPr>
          <p:cNvPr id="58" name="Straight Connector 57"/>
          <p:cNvCxnSpPr/>
          <p:nvPr/>
        </p:nvCxnSpPr>
        <p:spPr>
          <a:xfrm>
            <a:off x="6858000" y="1143000"/>
            <a:ext cx="228600" cy="6096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467600" y="2133600"/>
            <a:ext cx="228600" cy="6096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077200" y="3276600"/>
            <a:ext cx="304800" cy="7620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MAFS.912.A-REI.1.1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Explain each step </a:t>
            </a:r>
            <a:r>
              <a:rPr lang="en-US" sz="1800" dirty="0"/>
              <a:t>Explain each step in solving a simple equation as following from the equality of numbers asserted at the previous step, starting from the assumption that the original equation has a solution. Construct a viable argument to justify a solution method.</a:t>
            </a:r>
            <a:r>
              <a:rPr lang="en-US" sz="2800" dirty="0"/>
              <a:t/>
            </a:r>
            <a:br>
              <a:rPr lang="en-US" sz="28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Suppose </a:t>
            </a:r>
            <a:r>
              <a:rPr lang="en-US" i="1" dirty="0">
                <a:solidFill>
                  <a:srgbClr val="C00000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</a:rPr>
              <a:t> is a number such that </a:t>
            </a:r>
            <a:r>
              <a:rPr lang="en-US" dirty="0" smtClean="0"/>
              <a:t>.   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Must it then be true that   </a:t>
            </a:r>
            <a:r>
              <a:rPr lang="en-US" dirty="0" smtClean="0"/>
              <a:t>3x = 12?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Explain your reasoning. </a:t>
            </a:r>
          </a:p>
          <a:p>
            <a:r>
              <a:rPr lang="en-US" dirty="0" smtClean="0"/>
              <a:t>First solve for x.  </a:t>
            </a:r>
          </a:p>
          <a:p>
            <a:r>
              <a:rPr lang="en-US" dirty="0" smtClean="0"/>
              <a:t>2x </a:t>
            </a:r>
            <a:r>
              <a:rPr lang="en-US" dirty="0" smtClean="0">
                <a:solidFill>
                  <a:srgbClr val="FF0000"/>
                </a:solidFill>
              </a:rPr>
              <a:t>+ 6</a:t>
            </a:r>
            <a:r>
              <a:rPr lang="en-US" dirty="0" smtClean="0"/>
              <a:t> =  - 6 </a:t>
            </a:r>
            <a:r>
              <a:rPr lang="en-US" dirty="0" smtClean="0">
                <a:solidFill>
                  <a:srgbClr val="FF0000"/>
                </a:solidFill>
              </a:rPr>
              <a:t>+ 6</a:t>
            </a:r>
          </a:p>
          <a:p>
            <a:r>
              <a:rPr lang="en-US" dirty="0" smtClean="0"/>
              <a:t>(2x + 6) </a:t>
            </a:r>
            <a:r>
              <a:rPr lang="en-US" dirty="0" smtClean="0">
                <a:solidFill>
                  <a:srgbClr val="92D050"/>
                </a:solidFill>
              </a:rPr>
              <a:t>• 2</a:t>
            </a:r>
            <a:r>
              <a:rPr lang="en-US" dirty="0" smtClean="0"/>
              <a:t> =   </a:t>
            </a:r>
            <a:r>
              <a:rPr lang="en-US" dirty="0" smtClean="0">
                <a:solidFill>
                  <a:srgbClr val="92D050"/>
                </a:solidFill>
              </a:rPr>
              <a:t>• 2</a:t>
            </a:r>
          </a:p>
          <a:p>
            <a:r>
              <a:rPr lang="en-US" dirty="0" smtClean="0"/>
              <a:t>4x +12 </a:t>
            </a:r>
            <a:r>
              <a:rPr lang="en-US" dirty="0" smtClean="0">
                <a:solidFill>
                  <a:srgbClr val="00B0F0"/>
                </a:solidFill>
              </a:rPr>
              <a:t>–  4x </a:t>
            </a:r>
            <a:r>
              <a:rPr lang="en-US" dirty="0" smtClean="0"/>
              <a:t>= x </a:t>
            </a:r>
            <a:r>
              <a:rPr lang="en-US" dirty="0" smtClean="0">
                <a:solidFill>
                  <a:srgbClr val="00B0F0"/>
                </a:solidFill>
              </a:rPr>
              <a:t>– 4x</a:t>
            </a:r>
          </a:p>
          <a:p>
            <a:r>
              <a:rPr lang="en-US" dirty="0" smtClean="0"/>
              <a:t>12/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-3 </a:t>
            </a:r>
            <a:r>
              <a:rPr lang="en-US" dirty="0" smtClean="0"/>
              <a:t>= -3x/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-3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-4 = x</a:t>
            </a:r>
          </a:p>
          <a:p>
            <a:r>
              <a:rPr lang="en-US" dirty="0" smtClean="0"/>
              <a:t>So 3 (-4) = -12    then,   </a:t>
            </a:r>
            <a:r>
              <a:rPr lang="en-US" dirty="0" smtClean="0">
                <a:solidFill>
                  <a:srgbClr val="FF0000"/>
                </a:solidFill>
              </a:rPr>
              <a:t>12 ≠ -12 </a:t>
            </a:r>
            <a:r>
              <a:rPr lang="en-US" dirty="0" smtClean="0">
                <a:solidFill>
                  <a:srgbClr val="0070C0"/>
                </a:solidFill>
              </a:rPr>
              <a:t>it cannot be true.</a:t>
            </a: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1600200"/>
            <a:ext cx="1371600" cy="9144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3886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148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352800"/>
            <a:ext cx="161925" cy="6191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810000"/>
            <a:ext cx="16192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Solve the equation </a:t>
            </a:r>
          </a:p>
          <a:p>
            <a:endParaRPr lang="en-US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Explain and justify each step in your solution process.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</a:t>
            </a:r>
            <a:r>
              <a:rPr lang="en-US" sz="2800" dirty="0" smtClean="0">
                <a:solidFill>
                  <a:srgbClr val="0070C0"/>
                </a:solidFill>
              </a:rPr>
              <a:t>• 4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= 7 </a:t>
            </a:r>
            <a:r>
              <a:rPr lang="en-US" sz="2800" dirty="0" smtClean="0">
                <a:solidFill>
                  <a:srgbClr val="0070C0"/>
                </a:solidFill>
              </a:rPr>
              <a:t>• 4 </a:t>
            </a:r>
            <a:r>
              <a:rPr lang="en-US" dirty="0" smtClean="0">
                <a:solidFill>
                  <a:srgbClr val="0070C0"/>
                </a:solidFill>
              </a:rPr>
              <a:t>multiply each side by 4 </a:t>
            </a:r>
            <a:r>
              <a:rPr lang="en-US" dirty="0" smtClean="0">
                <a:solidFill>
                  <a:srgbClr val="92D050"/>
                </a:solidFill>
              </a:rPr>
              <a:t>Multiplication property of equality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5x + 3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– 3 </a:t>
            </a:r>
            <a:r>
              <a:rPr lang="en-US" dirty="0" smtClean="0">
                <a:solidFill>
                  <a:srgbClr val="FFC000"/>
                </a:solidFill>
              </a:rPr>
              <a:t>=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28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– 3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Subtract 3 from each side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Subtraction property of Equality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5x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/ 5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= 25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/ 5 divide each side by 5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Division Property of equality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X = 5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914400"/>
            <a:ext cx="1314450" cy="12192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362200"/>
            <a:ext cx="9906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that x = 2 and x= -3 are solutions to the equation </a:t>
            </a:r>
            <a:r>
              <a:rPr lang="en-US" dirty="0" smtClean="0">
                <a:solidFill>
                  <a:srgbClr val="7030A0"/>
                </a:solidFill>
              </a:rPr>
              <a:t>X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 + x = 6</a:t>
            </a:r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x </a:t>
            </a:r>
            <a:r>
              <a:rPr lang="en-US" dirty="0" smtClean="0">
                <a:solidFill>
                  <a:srgbClr val="FF0000"/>
                </a:solidFill>
              </a:rPr>
              <a:t>– 6 </a:t>
            </a:r>
            <a:r>
              <a:rPr lang="en-US" dirty="0" smtClean="0"/>
              <a:t>= 6 </a:t>
            </a:r>
            <a:r>
              <a:rPr lang="en-US" dirty="0" smtClean="0">
                <a:solidFill>
                  <a:srgbClr val="FF0000"/>
                </a:solidFill>
              </a:rPr>
              <a:t>– 6 subtract 6 from each side 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(x + 3)(x -2) = 0 factor the trinomial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X = -3 x = 2 solve for x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8229600" cy="307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48006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The addition property of equality; he added -8.64 to each side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62000" y="4495800"/>
            <a:ext cx="3352800" cy="533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Which expression is equivalent to the expression below? 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– 2cx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+ a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y – 2cy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A. (x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– y)(a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– 2c)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B. (x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– y)(a + c)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C. (x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+ y)(a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– 2c)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D. (x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+ y)(a + c)</a:t>
            </a: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304801"/>
            <a:ext cx="70866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</a:rPr>
              <a:t>MAFS.912.A-APR.1.1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-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Understand that polynomials form a system analogous to the integers, namely, they are closed under the operations of addition, subtraction, and multiplication; add, subtract, and multiply polynomials.</a:t>
            </a:r>
          </a:p>
          <a:p>
            <a:pPr algn="ctr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3124200"/>
            <a:ext cx="381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Factoring by grouping: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X</a:t>
            </a:r>
            <a:r>
              <a:rPr lang="en-US" sz="3200" baseline="30000" dirty="0" smtClean="0">
                <a:solidFill>
                  <a:srgbClr val="00B0F0"/>
                </a:solidFill>
              </a:rPr>
              <a:t>2</a:t>
            </a:r>
            <a:r>
              <a:rPr lang="en-US" sz="3200" dirty="0" smtClean="0">
                <a:solidFill>
                  <a:srgbClr val="00B0F0"/>
                </a:solidFill>
              </a:rPr>
              <a:t>(a</a:t>
            </a:r>
            <a:r>
              <a:rPr lang="en-US" sz="3200" baseline="30000" dirty="0" smtClean="0">
                <a:solidFill>
                  <a:srgbClr val="00B0F0"/>
                </a:solidFill>
              </a:rPr>
              <a:t>2</a:t>
            </a:r>
            <a:r>
              <a:rPr lang="en-US" sz="3200" dirty="0" smtClean="0">
                <a:solidFill>
                  <a:srgbClr val="00B0F0"/>
                </a:solidFill>
              </a:rPr>
              <a:t> – 2c) + y(a</a:t>
            </a:r>
            <a:r>
              <a:rPr lang="en-US" sz="3200" baseline="30000" dirty="0" smtClean="0">
                <a:solidFill>
                  <a:srgbClr val="00B0F0"/>
                </a:solidFill>
              </a:rPr>
              <a:t>2</a:t>
            </a:r>
            <a:r>
              <a:rPr lang="en-US" sz="3200" dirty="0" smtClean="0">
                <a:solidFill>
                  <a:srgbClr val="00B0F0"/>
                </a:solidFill>
              </a:rPr>
              <a:t> – 2c)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(x</a:t>
            </a:r>
            <a:r>
              <a:rPr lang="en-US" sz="3200" baseline="30000" dirty="0" smtClean="0">
                <a:solidFill>
                  <a:srgbClr val="00B0F0"/>
                </a:solidFill>
              </a:rPr>
              <a:t>2</a:t>
            </a:r>
            <a:r>
              <a:rPr lang="en-US" sz="3200" dirty="0" smtClean="0">
                <a:solidFill>
                  <a:srgbClr val="00B0F0"/>
                </a:solidFill>
              </a:rPr>
              <a:t> + y)(a</a:t>
            </a:r>
            <a:r>
              <a:rPr lang="en-US" sz="3200" baseline="30000" dirty="0" smtClean="0">
                <a:solidFill>
                  <a:srgbClr val="00B0F0"/>
                </a:solidFill>
              </a:rPr>
              <a:t>2</a:t>
            </a:r>
            <a:r>
              <a:rPr lang="en-US" sz="3200" dirty="0" smtClean="0">
                <a:solidFill>
                  <a:srgbClr val="00B0F0"/>
                </a:solidFill>
              </a:rPr>
              <a:t> – 2c)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In each problem perform the indicated operation and write your answer in standard form.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(2x + 1)(x – 5)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2x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 – 9x – 5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(2t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+ 3t – 4) – (4t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– 6t)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2t</a:t>
            </a:r>
            <a:r>
              <a:rPr lang="en-US" baseline="30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 – 4t</a:t>
            </a:r>
            <a:r>
              <a:rPr lang="en-US" baseline="30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+ 9t – 4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(x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– 1) + (x + 1)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+ x</a:t>
            </a:r>
          </a:p>
          <a:p>
            <a:r>
              <a:rPr lang="en-US" dirty="0" smtClean="0"/>
              <a:t>When you add or subtract two polynomials will the result always be a polynomial?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Yes, real numbers are closed under addition and subtraction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When you multiply or divide two polynomials will the result always be a polynomial? </a:t>
            </a:r>
            <a:r>
              <a:rPr lang="en-US" dirty="0" smtClean="0">
                <a:solidFill>
                  <a:schemeClr val="tx2"/>
                </a:solidFill>
              </a:rPr>
              <a:t>Multiply yes, since real numbers are closed under multiplication;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divide No</a:t>
            </a: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Simplify: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447800"/>
            <a:ext cx="1371600" cy="1066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2743200"/>
            <a:ext cx="5715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Factor the numerator </a:t>
            </a:r>
          </a:p>
          <a:p>
            <a:endParaRPr 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819400"/>
            <a:ext cx="2057400" cy="914400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191000" y="2819400"/>
            <a:ext cx="1219200" cy="914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800" y="2743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= (a – b)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104" y="1447800"/>
            <a:ext cx="763379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57800" y="3200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(a + b)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3581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(a – b)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334000" y="26670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248400" y="31242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665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Algebra 2 EOC Review April 7th</vt:lpstr>
      <vt:lpstr>MAFS.912.A-REI.1.1 Explain each step Explain each step in solving a simple equation as following from the equality of numbers asserted at the previous step, starting from the assumption that the original equation has a solution. Construct a viable argument to justify a solution method. </vt:lpstr>
      <vt:lpstr> </vt:lpstr>
      <vt:lpstr>You try it</vt:lpstr>
      <vt:lpstr>PowerPoint Presentation</vt:lpstr>
      <vt:lpstr>PowerPoint Presentation</vt:lpstr>
      <vt:lpstr>In each problem perform the indicated operation and write your answer in standard form.</vt:lpstr>
      <vt:lpstr>You try it</vt:lpstr>
      <vt:lpstr>PowerPoint Presentation</vt:lpstr>
      <vt:lpstr>MAFS.912.A-APR.4.6  Rewrite simple rational expressions in different forms; write a(x)/b(x) in the form q(x) + r(x)/b(x), where a(x), b(x), q(x), and r(x) are polynomials with the degree of r(x) less than the degree of b(x), using inspection, long division, or, for the more complicated examples, a computer algebra system. </vt:lpstr>
      <vt:lpstr>You try 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2 EOC Review April 7th</dc:title>
  <dc:creator>Windows User</dc:creator>
  <cp:lastModifiedBy>Windows User</cp:lastModifiedBy>
  <cp:revision>117</cp:revision>
  <dcterms:created xsi:type="dcterms:W3CDTF">2015-03-31T13:30:34Z</dcterms:created>
  <dcterms:modified xsi:type="dcterms:W3CDTF">2015-04-10T11:49:55Z</dcterms:modified>
</cp:coreProperties>
</file>