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7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94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87" r:id="rId37"/>
    <p:sldId id="278" r:id="rId38"/>
    <p:sldId id="270" r:id="rId39"/>
    <p:sldId id="25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4/16/2015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83880" cy="4187952"/>
          </a:xfrm>
        </p:spPr>
        <p:txBody>
          <a:bodyPr/>
          <a:lstStyle/>
          <a:p>
            <a:r>
              <a:rPr lang="en-US" dirty="0" smtClean="0"/>
              <a:t>Write arithmetic and geometric sequences both recursively and with an explicit formula, use them to model situations, and translate between the two forms. ★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143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MAFS.912.F-1.2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1447800"/>
            <a:ext cx="4648199" cy="33528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62000" y="422701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Open Sans" charset="0"/>
                <a:ea typeface="Times New Roman" pitchFamily="18" charset="0"/>
                <a:cs typeface="Helvetica" charset="0"/>
              </a:rPr>
              <a:t>Example 1: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Open Sans" charset="0"/>
                <a:ea typeface="Times New Roman" pitchFamily="18" charset="0"/>
                <a:cs typeface="Helvetica" charset="0"/>
              </a:rPr>
              <a:t>The following is a graph of  y = | x 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equation of each of the graphs below: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76400"/>
            <a:ext cx="4648200" cy="3352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1905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51054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2D2D2D"/>
                </a:solidFill>
                <a:latin typeface="Open Sans" charset="0"/>
                <a:ea typeface="Times New Roman" pitchFamily="18" charset="0"/>
                <a:cs typeface="Helvetica" charset="0"/>
              </a:rPr>
              <a:t>y = | x + 3 |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47800"/>
            <a:ext cx="45720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1447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200400" y="52578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Open Sans" charset="0"/>
                <a:ea typeface="Times New Roman" pitchFamily="18" charset="0"/>
                <a:cs typeface="Helvetica" charset="0"/>
              </a:rPr>
              <a:t>y = | x | + 2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524000"/>
            <a:ext cx="4800600" cy="3276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67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505200" y="4874568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 =  3|x| or |3x|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09600"/>
                <a:ext cx="8183880" cy="51785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Questions:</a:t>
                </a:r>
              </a:p>
              <a:p>
                <a:pPr lvl="0"/>
                <a:r>
                  <a:rPr lang="en-US" dirty="0"/>
                  <a:t>In general, what is the effect of the value of </a:t>
                </a:r>
                <a:r>
                  <a:rPr lang="en-US" i="1" dirty="0"/>
                  <a:t>c</a:t>
                </a:r>
                <a:r>
                  <a:rPr lang="en-US" dirty="0"/>
                  <a:t> on the graph of the function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:r>
                  <a:rPr lang="en-US" i="1" dirty="0"/>
                  <a:t>c</a:t>
                </a:r>
                <a:r>
                  <a:rPr lang="en-US" dirty="0"/>
                  <a:t>?</a:t>
                </a:r>
              </a:p>
              <a:p>
                <a:pPr lvl="0"/>
                <a:r>
                  <a:rPr lang="en-US" dirty="0"/>
                  <a:t> </a:t>
                </a:r>
                <a:r>
                  <a:rPr lang="en-US" i="1" dirty="0"/>
                  <a:t>c </a:t>
                </a:r>
                <a:r>
                  <a:rPr lang="en-US" dirty="0"/>
                  <a:t>will translate the graph up or down</a:t>
                </a:r>
              </a:p>
              <a:p>
                <a:pPr lvl="0"/>
                <a:r>
                  <a:rPr lang="en-US" u="sng" dirty="0"/>
                  <a:t> </a:t>
                </a:r>
                <a:r>
                  <a:rPr lang="en-US" dirty="0"/>
                  <a:t>In general, what is the effect of the value of </a:t>
                </a:r>
                <a:r>
                  <a:rPr lang="en-US" i="1" dirty="0"/>
                  <a:t>b</a:t>
                </a:r>
                <a:r>
                  <a:rPr lang="en-US" dirty="0"/>
                  <a:t> on the graph of the function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:r>
                  <a:rPr lang="en-US" i="1" dirty="0"/>
                  <a:t>c</a:t>
                </a:r>
                <a:r>
                  <a:rPr lang="en-US" dirty="0"/>
                  <a:t>?</a:t>
                </a:r>
              </a:p>
              <a:p>
                <a:pPr lvl="0"/>
                <a:r>
                  <a:rPr lang="en-US" dirty="0"/>
                  <a:t> </a:t>
                </a:r>
                <a:r>
                  <a:rPr lang="en-US" i="1" dirty="0"/>
                  <a:t>b</a:t>
                </a:r>
                <a:r>
                  <a:rPr lang="en-US" dirty="0"/>
                  <a:t> is the growth factor.  If it is greater than 1, it is exponential growth; if it is between 0 and 1, it is a rate of decay and the graph is decreasing to the right.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09600"/>
                <a:ext cx="8183880" cy="5178552"/>
              </a:xfrm>
              <a:blipFill rotWithShape="0">
                <a:blip r:embed="rId2" cstate="print"/>
                <a:stretch>
                  <a:fillRect t="-1176" r="-2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1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183880" cy="5178552"/>
          </a:xfrm>
        </p:spPr>
        <p:txBody>
          <a:bodyPr/>
          <a:lstStyle/>
          <a:p>
            <a:r>
              <a:rPr lang="en-US" u="sng" dirty="0"/>
              <a:t>You try:</a:t>
            </a:r>
            <a:endParaRPr lang="en-US" dirty="0"/>
          </a:p>
          <a:p>
            <a:r>
              <a:rPr lang="en-US" dirty="0"/>
              <a:t>The graph of </a:t>
            </a:r>
            <a:r>
              <a:rPr lang="en-US" dirty="0" smtClean="0"/>
              <a:t>f(x</a:t>
            </a:r>
            <a:r>
              <a:rPr lang="en-US" dirty="0"/>
              <a:t>) = x</a:t>
            </a:r>
            <a:r>
              <a:rPr lang="en-US" baseline="30000" dirty="0"/>
              <a:t>2</a:t>
            </a:r>
            <a:r>
              <a:rPr lang="en-US" dirty="0"/>
              <a:t> is shown</a:t>
            </a:r>
            <a:r>
              <a:rPr lang="en-US" dirty="0" smtClean="0"/>
              <a:t>:                     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828800"/>
            <a:ext cx="4379983" cy="384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183880" cy="5330952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Describe how each of the following functions compares to the graph of the function </a:t>
                </a:r>
                <a:r>
                  <a:rPr lang="en-US" sz="3200" i="1" dirty="0"/>
                  <a:t>f</a:t>
                </a:r>
                <a:r>
                  <a:rPr lang="en-US" sz="3200" dirty="0"/>
                  <a:t>.</a:t>
                </a:r>
              </a:p>
              <a:p>
                <a:pPr lvl="0"/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3200" dirty="0"/>
              </a:p>
              <a:p>
                <a:pPr lvl="0"/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−4)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sz="3200" dirty="0"/>
              </a:p>
              <a:p>
                <a:pPr lvl="0"/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 2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lvl="0"/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lvl="0"/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 −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183880" cy="5330952"/>
              </a:xfrm>
              <a:blipFill rotWithShape="0">
                <a:blip r:embed="rId2" cstate="print"/>
                <a:stretch>
                  <a:fillRect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71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36280" cy="3352800"/>
          </a:xfrm>
        </p:spPr>
        <p:txBody>
          <a:bodyPr/>
          <a:lstStyle/>
          <a:p>
            <a:r>
              <a:rPr lang="en-US" dirty="0"/>
              <a:t>1.	Shift left 3 units and down 2 units</a:t>
            </a:r>
          </a:p>
          <a:p>
            <a:r>
              <a:rPr lang="en-US" dirty="0"/>
              <a:t>2.	Shift right 4 units and up 6 units</a:t>
            </a:r>
          </a:p>
          <a:p>
            <a:r>
              <a:rPr lang="en-US" dirty="0"/>
              <a:t>3.	Stretch vertically by a factor of 2 – the </a:t>
            </a:r>
            <a:r>
              <a:rPr lang="en-US" dirty="0" smtClean="0"/>
              <a:t>     graph </a:t>
            </a:r>
            <a:r>
              <a:rPr lang="en-US" dirty="0"/>
              <a:t>increases twice as fast as f(x)</a:t>
            </a:r>
          </a:p>
          <a:p>
            <a:r>
              <a:rPr lang="en-US" dirty="0"/>
              <a:t>4.	Compress by a factor of  ½  - the graph increases half as fast as f(x)</a:t>
            </a:r>
          </a:p>
          <a:p>
            <a:r>
              <a:rPr lang="en-US" dirty="0"/>
              <a:t>5.	Reflect the graph over the  x axis.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6140" y="502693"/>
            <a:ext cx="2438400" cy="213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/>
          <a:lstStyle/>
          <a:p>
            <a:r>
              <a:rPr lang="en-US" b="1" dirty="0"/>
              <a:t>Test sample: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152842"/>
            <a:ext cx="5943600" cy="45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</p:spPr>
            <p:txBody>
              <a:bodyPr/>
              <a:lstStyle/>
              <a:p>
                <a:r>
                  <a:rPr lang="en-US" dirty="0"/>
                  <a:t>Step 1: Find the new values for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x)  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r>
                  <a:rPr lang="en-US" dirty="0"/>
                  <a:t> If 1/2x is the original, what are the new x values?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r>
                  <a:rPr lang="en-US" dirty="0"/>
                  <a:t>½ x</a:t>
                </a:r>
                <a:r>
                  <a:rPr lang="en-US" baseline="-25000" dirty="0"/>
                  <a:t>1</a:t>
                </a:r>
                <a:r>
                  <a:rPr lang="en-US" dirty="0"/>
                  <a:t> = 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0</a:t>
                </a:r>
              </a:p>
              <a:p>
                <a:endParaRPr lang="en-US" dirty="0"/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0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b="1" dirty="0" smtClean="0"/>
                  <a:t>             </a:t>
                </a:r>
                <a:r>
                  <a:rPr lang="en-US" b="1" dirty="0"/>
                  <a:t>x = </a:t>
                </a:r>
                <a:r>
                  <a:rPr lang="en-US" b="1" dirty="0" smtClean="0"/>
                  <a:t>2x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  <a:blipFill rotWithShape="0">
                <a:blip r:embed="rId2" cstate="print"/>
                <a:stretch>
                  <a:fillRect r="-2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MAFS.912.F-1.2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/>
              <a:t>Arithmetic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 1:  Use the formula   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(n-1) where </a:t>
            </a:r>
            <a:r>
              <a:rPr lang="en-US" i="1" dirty="0" smtClean="0"/>
              <a:t>d</a:t>
            </a:r>
            <a:r>
              <a:rPr lang="en-US" dirty="0" smtClean="0"/>
              <a:t> is the common difference to generate a sequence whose first three terms are : -7, -4,  and -1.</a:t>
            </a:r>
          </a:p>
          <a:p>
            <a:pPr>
              <a:buNone/>
            </a:pPr>
            <a:r>
              <a:rPr lang="en-US" u="sng" dirty="0" smtClean="0"/>
              <a:t>Subtract to find </a:t>
            </a:r>
            <a:r>
              <a:rPr lang="en-US" i="1" u="sng" dirty="0" smtClean="0"/>
              <a:t>d</a:t>
            </a:r>
          </a:p>
          <a:p>
            <a:pPr>
              <a:buNone/>
            </a:pPr>
            <a:r>
              <a:rPr lang="en-US" dirty="0" smtClean="0"/>
              <a:t>	-4- (-7) = 3       -1 - (-4) = 3</a:t>
            </a:r>
          </a:p>
          <a:p>
            <a:pPr>
              <a:buNone/>
            </a:pPr>
            <a:r>
              <a:rPr lang="en-US" dirty="0" smtClean="0"/>
              <a:t>	D = 3  </a:t>
            </a:r>
          </a:p>
          <a:p>
            <a:pPr>
              <a:buNone/>
            </a:pPr>
            <a:r>
              <a:rPr lang="en-US" u="sng" dirty="0" smtClean="0"/>
              <a:t>Plug in first term and </a:t>
            </a:r>
            <a:r>
              <a:rPr lang="en-US" i="1" u="sng" dirty="0" smtClean="0"/>
              <a:t>d</a:t>
            </a: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b="1" dirty="0" smtClean="0"/>
              <a:t>	A</a:t>
            </a:r>
            <a:r>
              <a:rPr lang="en-US" b="1" baseline="-25000" dirty="0" smtClean="0"/>
              <a:t>n</a:t>
            </a:r>
            <a:r>
              <a:rPr lang="en-US" b="1" dirty="0" smtClean="0"/>
              <a:t> = -7 + 3(n-1)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Original points:  (-1,0)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points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(-2,0)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(0,1)                       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(0,1)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(1,-2)                     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(2,-2)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(3,2)                         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(6,2)       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599" y="3819520"/>
            <a:ext cx="7489867" cy="44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/>
              <a:t>Next, shift the graph down 5 units, or compute y – 5 for each y value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  Final points:  A’  (-2,-5)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     </a:t>
            </a:r>
            <a:r>
              <a:rPr lang="en-US" dirty="0"/>
              <a:t>B’   (0,-4)</a:t>
            </a:r>
          </a:p>
          <a:p>
            <a:pPr marL="0" indent="0">
              <a:buNone/>
            </a:pPr>
            <a:r>
              <a:rPr lang="en-US" dirty="0" smtClean="0"/>
              <a:t>                        C</a:t>
            </a:r>
            <a:r>
              <a:rPr lang="en-US" dirty="0"/>
              <a:t>’  (2,-7)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     </a:t>
            </a:r>
            <a:r>
              <a:rPr lang="en-US" dirty="0"/>
              <a:t>D’  (6,-3)</a:t>
            </a:r>
          </a:p>
        </p:txBody>
      </p:sp>
    </p:spTree>
    <p:extLst>
      <p:ext uri="{BB962C8B-B14F-4D97-AF65-F5344CB8AC3E}">
        <p14:creationId xmlns:p14="http://schemas.microsoft.com/office/powerpoint/2010/main" val="12234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609600"/>
            <a:ext cx="7068195" cy="5413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495800" y="1371600"/>
            <a:ext cx="2057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             -5</a:t>
            </a:r>
          </a:p>
          <a:p>
            <a:r>
              <a:rPr lang="en-US" dirty="0" smtClean="0"/>
              <a:t>0              -4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            -7</a:t>
            </a:r>
          </a:p>
          <a:p>
            <a:r>
              <a:rPr lang="en-US" dirty="0" smtClean="0"/>
              <a:t>6             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/>
          <a:lstStyle/>
          <a:p>
            <a:r>
              <a:rPr lang="en-US" b="1" dirty="0" smtClean="0"/>
              <a:t>MAFS.912.F-BF.2.4</a:t>
            </a:r>
            <a:endParaRPr lang="en-US" dirty="0"/>
          </a:p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Find inverse functions</a:t>
            </a:r>
            <a:r>
              <a:rPr lang="en-US" dirty="0" smtClean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0" marR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Solve an equation of the form f(x) = c for a simple function f that has an inverse and write an expression for the inverse.</a:t>
            </a:r>
            <a:r>
              <a:rPr lang="en-US" i="1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 For example, f(x) =2 x³ or f(x) = (x+1)/(x–1) for x ≠ 1</a:t>
            </a:r>
            <a:r>
              <a:rPr lang="en-US" i="1" dirty="0" smtClean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Verify by composition that one function is the inverse of another</a:t>
            </a:r>
            <a:r>
              <a:rPr lang="en-US" dirty="0" smtClean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Read values of an inverse function from a graph or a table, given that the function has an inverse</a:t>
            </a:r>
            <a:r>
              <a:rPr lang="en-US" dirty="0" smtClean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dirty="0">
                <a:solidFill>
                  <a:srgbClr val="2D2D2D"/>
                </a:solidFill>
                <a:latin typeface="segoe_uiregular"/>
                <a:ea typeface="Times New Roman" panose="02020603050405020304" pitchFamily="18" charset="0"/>
                <a:cs typeface="Helvetica" panose="020B0604020202020204" pitchFamily="34" charset="0"/>
              </a:rPr>
              <a:t>Produce an invertible function from a non-invertible function by restricting the domain.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</p:spPr>
            <p:txBody>
              <a:bodyPr>
                <a:norm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kern="1800" dirty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Understanding inverses:  Input and output values trade places, as well as the domain and range. For example, f(Ohio) = Columbus would have the following inverse: f</a:t>
                </a:r>
                <a:r>
                  <a:rPr lang="en-US" kern="1800" baseline="30000" dirty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-1</a:t>
                </a:r>
                <a:r>
                  <a:rPr lang="en-US" kern="1800" dirty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(Columbus) = Ohio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kern="1800" dirty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Example 1:  f(x) = 2x + 5   Find the inverse</a:t>
                </a:r>
                <a:r>
                  <a:rPr lang="en-US" kern="1800" dirty="0" smtClean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kern="1800" dirty="0">
                    <a:solidFill>
                      <a:srgbClr val="2D2D2D"/>
                    </a:solidFill>
                    <a:latin typeface="Open Sans"/>
                    <a:ea typeface="Calibri" panose="020F0502020204030204" pitchFamily="34" charset="0"/>
                    <a:cs typeface="Helvetica" panose="020B0604020202020204" pitchFamily="34" charset="0"/>
                  </a:rPr>
                  <a:t>Step 1:  x and y trade places   x = 2y + 5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s-ES" sz="2400" dirty="0" err="1"/>
                  <a:t>Step</a:t>
                </a:r>
                <a:r>
                  <a:rPr lang="es-ES" sz="2400" dirty="0"/>
                  <a:t> 2: </a:t>
                </a:r>
                <a:r>
                  <a:rPr lang="es-ES" sz="2400" dirty="0" err="1"/>
                  <a:t>Solve</a:t>
                </a:r>
                <a:r>
                  <a:rPr lang="es-ES" sz="2400" dirty="0"/>
                  <a:t> </a:t>
                </a:r>
                <a:r>
                  <a:rPr lang="es-ES" sz="2400" dirty="0" err="1"/>
                  <a:t>for</a:t>
                </a:r>
                <a:r>
                  <a:rPr lang="es-ES" sz="2400" dirty="0"/>
                  <a:t> y            x-5 = 2y + 5 – 5</a:t>
                </a:r>
              </a:p>
              <a:p>
                <a:r>
                  <a:rPr lang="es-ES" sz="2400" dirty="0"/>
                  <a:t>                                    </a:t>
                </a:r>
                <a:r>
                  <a:rPr lang="es-ES" sz="2400" dirty="0" smtClean="0"/>
                  <a:t> </a:t>
                </a:r>
                <a:r>
                  <a:rPr lang="es-ES" sz="2400" dirty="0"/>
                  <a:t>x – 5 = </a:t>
                </a:r>
                <a:r>
                  <a:rPr lang="es-ES" sz="2400" dirty="0" smtClean="0"/>
                  <a:t>2y</a:t>
                </a:r>
                <a:endParaRPr lang="es-ES" sz="2400" dirty="0"/>
              </a:p>
              <a:p>
                <a:r>
                  <a:rPr lang="es-ES" sz="2400" b="1" dirty="0" smtClean="0"/>
                  <a:t>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kern="1800">
                            <a:solidFill>
                              <a:srgbClr val="2D2D2D"/>
                            </a:solidFill>
                            <a:latin typeface="Cambria Math"/>
                            <a:cs typeface="Helvetica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 kern="1800">
                            <a:solidFill>
                              <a:srgbClr val="2D2D2D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Helvetica" panose="020B0604020202020204" pitchFamily="34" charset="0"/>
                          </a:rPr>
                          <m:t>𝒙</m:t>
                        </m:r>
                        <m:r>
                          <a:rPr lang="en-US" sz="2400" b="1" i="1" kern="1800">
                            <a:solidFill>
                              <a:srgbClr val="2D2D2D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Helvetica" panose="020B0604020202020204" pitchFamily="34" charset="0"/>
                          </a:rPr>
                          <m:t>−</m:t>
                        </m:r>
                        <m:r>
                          <a:rPr lang="en-US" sz="2400" b="1" i="1" kern="1800">
                            <a:solidFill>
                              <a:srgbClr val="2D2D2D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Helvetica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kern="1800">
                            <a:solidFill>
                              <a:srgbClr val="2D2D2D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Helvetica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s-ES" sz="2400" dirty="0" smtClean="0"/>
                  <a:t>   = </a:t>
                </a:r>
                <a:r>
                  <a:rPr lang="es-ES" sz="2400" dirty="0"/>
                  <a:t>y </a:t>
                </a:r>
                <a:endParaRPr lang="es-ES" sz="2400" dirty="0" smtClean="0"/>
              </a:p>
              <a:p>
                <a:r>
                  <a:rPr lang="es-ES" sz="2400" dirty="0"/>
                  <a:t> </a:t>
                </a:r>
                <a:r>
                  <a:rPr lang="es-ES" sz="2400" dirty="0" smtClean="0"/>
                  <a:t>                  </a:t>
                </a:r>
                <a:r>
                  <a:rPr lang="es-ES" sz="2400" dirty="0" err="1" smtClean="0"/>
                  <a:t>or</a:t>
                </a:r>
                <a:r>
                  <a:rPr lang="es-ES" sz="2400" dirty="0" smtClean="0"/>
                  <a:t>         </a:t>
                </a:r>
                <a:r>
                  <a:rPr lang="es-ES" sz="2400" b="1" dirty="0" smtClean="0">
                    <a:solidFill>
                      <a:prstClr val="black"/>
                    </a:solidFill>
                  </a:rPr>
                  <a:t>½ </a:t>
                </a:r>
                <a:r>
                  <a:rPr lang="es-ES" sz="2400" b="1" dirty="0">
                    <a:solidFill>
                      <a:prstClr val="black"/>
                    </a:solidFill>
                  </a:rPr>
                  <a:t>x – 2.5 = y</a:t>
                </a:r>
              </a:p>
              <a:p>
                <a:pPr marL="0" indent="0">
                  <a:buNone/>
                </a:pPr>
                <a:endParaRPr lang="es-E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  <a:blipFill rotWithShape="0">
                <a:blip r:embed="rId2" cstate="print"/>
                <a:stretch>
                  <a:fillRect l="-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0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You try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2:  f(x) = x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+ 5  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Find the inverse and determine if it is a function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</a:p>
              <a:p>
                <a:r>
                  <a:rPr lang="en-US" dirty="0"/>
                  <a:t>x = y</a:t>
                </a:r>
                <a:r>
                  <a:rPr lang="en-US" baseline="30000" dirty="0"/>
                  <a:t>2</a:t>
                </a:r>
                <a:r>
                  <a:rPr lang="en-US" dirty="0"/>
                  <a:t> + </a:t>
                </a:r>
                <a:r>
                  <a:rPr lang="en-US" dirty="0" smtClean="0"/>
                  <a:t>5</a:t>
                </a:r>
              </a:p>
              <a:p>
                <a:endParaRPr lang="en-US" dirty="0"/>
              </a:p>
              <a:p>
                <a:r>
                  <a:rPr lang="en-US" dirty="0"/>
                  <a:t>x - 5 = y</a:t>
                </a:r>
                <a:r>
                  <a:rPr lang="en-US" baseline="30000" dirty="0"/>
                  <a:t>2</a:t>
                </a:r>
                <a:r>
                  <a:rPr lang="en-US" dirty="0"/>
                  <a:t> + 5 </a:t>
                </a:r>
                <a:r>
                  <a:rPr lang="en-US" dirty="0" smtClean="0"/>
                  <a:t>– 5</a:t>
                </a:r>
              </a:p>
              <a:p>
                <a:endParaRPr lang="en-US" dirty="0"/>
              </a:p>
              <a:p>
                <a:r>
                  <a:rPr lang="en-US" dirty="0"/>
                  <a:t>x - 5 = </a:t>
                </a:r>
                <a:r>
                  <a:rPr lang="en-US" dirty="0" smtClean="0"/>
                  <a:t>y</a:t>
                </a:r>
                <a:r>
                  <a:rPr lang="en-US" baseline="30000" dirty="0" smtClean="0"/>
                  <a:t>2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b="1" dirty="0"/>
                  <a:t> = 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0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original graph is a parabola shifted up 5 units.  It passes the vertical line test and is a function.  The inverse is NOT a function. When you choose points from the original graph and trade places with the x and y coordinates, the new graph is a parabola turned sideways.  It does not pass the vertical line test, therefore the inverse does not exist.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plyle_000\Documents\parabol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304" y="913098"/>
            <a:ext cx="4571429" cy="4571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87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Example 3:  Show by composition that f(x) and  </a:t>
                </a:r>
                <a:r>
                  <a:rPr lang="en-US" dirty="0"/>
                  <a:t>f</a:t>
                </a:r>
                <a:r>
                  <a:rPr lang="en-US" baseline="30000" dirty="0"/>
                  <a:t>-1</a:t>
                </a:r>
                <a:r>
                  <a:rPr lang="en-US" dirty="0"/>
                  <a:t>(x) are inverse functions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f(x) </a:t>
                </a:r>
                <a:r>
                  <a:rPr lang="en-US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+ 7 </a:t>
                </a:r>
                <a:endParaRPr lang="en-US" dirty="0" smtClean="0"/>
              </a:p>
              <a:p>
                <a:endParaRPr lang="en-US" dirty="0" smtClean="0"/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 =   x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+ 7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– 7 =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)x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)7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y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y</a:t>
                </a: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</a:t>
                </a:r>
                <a:r>
                  <a:rPr lang="en-US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+ 10.5 = y</a:t>
                </a:r>
                <a:endParaRPr lang="en-US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337048"/>
              </a:xfrm>
              <a:blipFill rotWithShape="0">
                <a:blip r:embed="rId2" cstate="print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3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  ͦ f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)(-2) =                               (f 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ͦ f)(-2)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r>
              <a:rPr lang="en-US" sz="1900" dirty="0"/>
              <a:t>(f  ͦ f-1)(-2) =                               (f -1  ͦ f)(-2) =</a:t>
            </a:r>
          </a:p>
          <a:p>
            <a:r>
              <a:rPr lang="en-US" sz="1900" dirty="0"/>
              <a:t>f(f-1(-2)) = f(-3/2x + 10.5)     </a:t>
            </a:r>
            <a:r>
              <a:rPr lang="en-US" sz="1900" dirty="0" smtClean="0"/>
              <a:t>   </a:t>
            </a:r>
            <a:r>
              <a:rPr lang="en-US" sz="1900" dirty="0"/>
              <a:t>f-1(f(-2)) = f-1(-2/3(-2) + 7)</a:t>
            </a:r>
          </a:p>
          <a:p>
            <a:r>
              <a:rPr lang="en-US" sz="1900" dirty="0"/>
              <a:t>              = f(-3/2(-2) + 10.5)            </a:t>
            </a:r>
            <a:r>
              <a:rPr lang="en-US" sz="1900" dirty="0" smtClean="0"/>
              <a:t>    </a:t>
            </a:r>
            <a:r>
              <a:rPr lang="en-US" sz="1900" dirty="0"/>
              <a:t>=  f-1(4/3 + 7)</a:t>
            </a:r>
          </a:p>
          <a:p>
            <a:r>
              <a:rPr lang="en-US" sz="1900" dirty="0"/>
              <a:t>              = f(3+10.5)                           </a:t>
            </a:r>
            <a:r>
              <a:rPr lang="en-US" sz="1900" dirty="0" smtClean="0"/>
              <a:t> </a:t>
            </a:r>
            <a:r>
              <a:rPr lang="en-US" sz="1900" dirty="0"/>
              <a:t>= f-1 (25/3)</a:t>
            </a:r>
          </a:p>
          <a:p>
            <a:r>
              <a:rPr lang="en-US" sz="1900" dirty="0"/>
              <a:t>              = f(13.5)                              </a:t>
            </a:r>
            <a:r>
              <a:rPr lang="en-US" sz="1900" dirty="0" smtClean="0"/>
              <a:t>  </a:t>
            </a:r>
            <a:r>
              <a:rPr lang="en-US" sz="1900" dirty="0"/>
              <a:t>=  -3/2(25/3) + 10.5</a:t>
            </a:r>
          </a:p>
          <a:p>
            <a:r>
              <a:rPr lang="en-US" sz="1900" dirty="0"/>
              <a:t>              = -2/3(13.5) + 7            </a:t>
            </a:r>
            <a:r>
              <a:rPr lang="en-US" sz="1900" dirty="0" smtClean="0"/>
              <a:t>         </a:t>
            </a:r>
            <a:r>
              <a:rPr lang="en-US" sz="1900" dirty="0"/>
              <a:t>= -12.5 + 10.5 </a:t>
            </a:r>
          </a:p>
          <a:p>
            <a:r>
              <a:rPr lang="en-US" sz="1900" dirty="0"/>
              <a:t>              = -2                                                   = -</a:t>
            </a:r>
            <a:r>
              <a:rPr lang="en-US" sz="1900" dirty="0" smtClean="0"/>
              <a:t>2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Because the compositions are both equal to the x value that was tested, they are inverses.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MAFS.912.F-1.2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You try</a:t>
            </a:r>
            <a:r>
              <a:rPr lang="en-US" dirty="0" smtClean="0"/>
              <a:t>:  What is the 9</a:t>
            </a:r>
            <a:r>
              <a:rPr lang="en-US" baseline="30000" dirty="0" smtClean="0"/>
              <a:t>th</a:t>
            </a:r>
            <a:r>
              <a:rPr lang="en-US" dirty="0" smtClean="0"/>
              <a:t> term in the sequence 3, 5, 7, 9…?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Step 1:  Find </a:t>
            </a:r>
            <a:r>
              <a:rPr lang="en-US" i="1" dirty="0" smtClean="0"/>
              <a:t>d</a:t>
            </a:r>
            <a:r>
              <a:rPr lang="en-US" dirty="0" smtClean="0"/>
              <a:t>  5-3, 7-5, 9-7 = 2; </a:t>
            </a:r>
            <a:r>
              <a:rPr lang="en-US" i="1" dirty="0" smtClean="0"/>
              <a:t>d</a:t>
            </a:r>
            <a:r>
              <a:rPr lang="en-US" dirty="0" smtClean="0"/>
              <a:t> = 2</a:t>
            </a:r>
          </a:p>
          <a:p>
            <a:pPr>
              <a:buNone/>
            </a:pPr>
            <a:r>
              <a:rPr lang="en-US" dirty="0" smtClean="0"/>
              <a:t>Step 2:  Write the explicit formula:  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n</a:t>
            </a:r>
            <a:r>
              <a:rPr lang="en-US" dirty="0" smtClean="0"/>
              <a:t> = 3 + 2(n-1)</a:t>
            </a:r>
          </a:p>
          <a:p>
            <a:pPr>
              <a:buNone/>
            </a:pPr>
            <a:r>
              <a:rPr lang="en-US" dirty="0" smtClean="0"/>
              <a:t>Step 3:  Plug in 9 for n:   </a:t>
            </a:r>
          </a:p>
          <a:p>
            <a:pPr>
              <a:buNone/>
            </a:pPr>
            <a:r>
              <a:rPr lang="en-US" dirty="0" smtClean="0"/>
              <a:t>	3+2(9-1) = 3 + 2(8) = 3 + 16 = </a:t>
            </a:r>
            <a:r>
              <a:rPr lang="en-US" b="1" dirty="0" smtClean="0"/>
              <a:t>19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/>
              <a:t>Test Sample: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8305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3238" y="2209800"/>
            <a:ext cx="6278562" cy="3652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5554" y="685800"/>
            <a:ext cx="5956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First, find three coordinates of the original graph:</a:t>
            </a:r>
          </a:p>
          <a:p>
            <a:r>
              <a:rPr lang="en-US" dirty="0"/>
              <a:t>(0, 0), (1, 2), (2, 0)</a:t>
            </a:r>
          </a:p>
          <a:p>
            <a:r>
              <a:rPr lang="en-US" dirty="0"/>
              <a:t>Next, plot the inverse of these points:</a:t>
            </a:r>
          </a:p>
          <a:p>
            <a:r>
              <a:rPr lang="en-US" dirty="0"/>
              <a:t>(0, 0), (2, 1), (0, 2)</a:t>
            </a:r>
          </a:p>
        </p:txBody>
      </p:sp>
    </p:spTree>
    <p:extLst>
      <p:ext uri="{BB962C8B-B14F-4D97-AF65-F5344CB8AC3E}">
        <p14:creationId xmlns:p14="http://schemas.microsoft.com/office/powerpoint/2010/main" val="34494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plyle_000\OneDrive\Documents\parab 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3658111" cy="36581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66800" y="4114800"/>
            <a:ext cx="7340793" cy="177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can see that the inverse is not a function.  In order to make it a function, only the top half or bottom half can be included.  The domain has to be restricted (or limited) in a way that the graph of f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function, and includes  x = 2. 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top half is used since it only has positive x values.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183880" cy="5407152"/>
              </a:xfrm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original function contains the point (1, 2).  The corresponding inverse point is (2, 1). Since we want this point to be included, the domain is restricted at the original x value: 1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/>
                  <a:t>Show the domain in interval notation</a:t>
                </a:r>
                <a:r>
                  <a:rPr lang="en-US" sz="2000" b="1" dirty="0" smtClean="0"/>
                  <a:t>.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d>
                    <m:d>
                      <m:dPr>
                        <m:begChr m:val=""/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r>
                  <a:rPr lang="en-US" sz="2000" b="1" dirty="0" smtClean="0"/>
                  <a:t> </a:t>
                </a:r>
                <a:r>
                  <a:rPr lang="en-US" sz="2000" dirty="0"/>
                  <a:t>The bracket shows that the 1 is included, and the parenthesis shows that the graph keeps going toward infinity.</a:t>
                </a:r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/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 smtClean="0"/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 smtClean="0"/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/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 smtClean="0"/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/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183880" cy="5407152"/>
              </a:xfrm>
              <a:blipFill rotWithShape="0">
                <a:blip r:embed="rId2" cstate="print"/>
                <a:stretch>
                  <a:fillRect l="-372" r="-1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4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4418" y="530225"/>
            <a:ext cx="8081202" cy="5260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0600" y="1371600"/>
                <a:ext cx="1315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+     1 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371600"/>
                <a:ext cx="1315425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3256" t="-122951" b="-19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00800" y="1371600"/>
                <a:ext cx="45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 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371600"/>
                <a:ext cx="45720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12500" t="-116393" r="-2412500" b="-186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5532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447800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 ∞   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540715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plyle_000\Documents\parabol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106" y="530225"/>
            <a:ext cx="4187825" cy="418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75668" cy="14478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>Geometric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u="sng" dirty="0" smtClean="0"/>
              <a:t>Example 1</a:t>
            </a:r>
            <a:r>
              <a:rPr lang="en-US" dirty="0" smtClean="0"/>
              <a:t>:  There are 2,500 fish in a pond.  Each year the population decreases by 25%. Find the population </a:t>
            </a:r>
            <a:r>
              <a:rPr lang="en-US" u="sng" dirty="0" smtClean="0"/>
              <a:t>after</a:t>
            </a:r>
            <a:r>
              <a:rPr lang="en-US" dirty="0" smtClean="0"/>
              <a:t> 5 years.</a:t>
            </a:r>
          </a:p>
          <a:p>
            <a:pPr>
              <a:buNone/>
            </a:pPr>
            <a:r>
              <a:rPr lang="en-US" dirty="0" smtClean="0"/>
              <a:t>Step 1:  Write an explicit formula:  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∙ r</a:t>
            </a:r>
            <a:r>
              <a:rPr lang="en-US" baseline="30000" dirty="0" smtClean="0"/>
              <a:t>n-1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Step 2:   Determine the ratio – If the decrease is .25, then the ratio is .75 because 75% will be left.</a:t>
            </a:r>
          </a:p>
          <a:p>
            <a:pPr>
              <a:buNone/>
            </a:pPr>
            <a:r>
              <a:rPr lang="en-US" dirty="0" smtClean="0"/>
              <a:t>Step 3: Plug in known information:  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5</a:t>
            </a:r>
            <a:r>
              <a:rPr lang="en-US" dirty="0" smtClean="0"/>
              <a:t> = 2500 (.75</a:t>
            </a:r>
            <a:r>
              <a:rPr lang="en-US" baseline="30000" dirty="0" smtClean="0"/>
              <a:t>5</a:t>
            </a:r>
            <a:r>
              <a:rPr lang="en-US" dirty="0" smtClean="0"/>
              <a:t>) = 593.26, or about </a:t>
            </a:r>
            <a:r>
              <a:rPr lang="en-US" b="1" dirty="0" smtClean="0"/>
              <a:t>593 fish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Hint:  n-1 is 5 in this case because we are finding an amount after 5 years, and the initial amount is also a term.  There are 6 total terms.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9248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2: Write a sequence given r = 2 and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3</a:t>
            </a:r>
          </a:p>
          <a:p>
            <a:endParaRPr lang="en-US" sz="3600" dirty="0" smtClean="0"/>
          </a:p>
          <a:p>
            <a:r>
              <a:rPr lang="en-US" sz="3600" dirty="0" smtClean="0"/>
              <a:t>Write a formula   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 =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∙ r</a:t>
            </a:r>
            <a:r>
              <a:rPr lang="en-US" sz="3600" baseline="30000" dirty="0" smtClean="0"/>
              <a:t>n-1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 Plug in values     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 = 3∙2</a:t>
            </a:r>
            <a:r>
              <a:rPr lang="en-US" sz="3600" baseline="30000" dirty="0" smtClean="0"/>
              <a:t>n-1</a:t>
            </a:r>
          </a:p>
          <a:p>
            <a:endParaRPr lang="en-US" sz="4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153400" cy="5867400"/>
          </a:xfrm>
        </p:spPr>
        <p:txBody>
          <a:bodyPr/>
          <a:lstStyle/>
          <a:p>
            <a:r>
              <a:rPr lang="en-US" sz="3200" u="sng" dirty="0" smtClean="0"/>
              <a:t>You try:</a:t>
            </a:r>
            <a:r>
              <a:rPr lang="en-US" sz="3200" dirty="0" smtClean="0"/>
              <a:t>  One term in a sequence is 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15. The ratio is 3. Write a rule to find the </a:t>
            </a:r>
            <a:r>
              <a:rPr lang="en-US" sz="3200" i="1" dirty="0" smtClean="0"/>
              <a:t>nth</a:t>
            </a:r>
            <a:r>
              <a:rPr lang="en-US" sz="3200" dirty="0" smtClean="0"/>
              <a:t> term of the sequence.</a:t>
            </a:r>
          </a:p>
          <a:p>
            <a:r>
              <a:rPr lang="en-US" sz="3200" dirty="0" smtClean="0"/>
              <a:t>A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 = 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∙ 3</a:t>
            </a:r>
            <a:r>
              <a:rPr lang="en-US" sz="3200" baseline="30000" dirty="0" smtClean="0"/>
              <a:t>n-1</a:t>
            </a:r>
            <a:endParaRPr lang="en-US" sz="3200" dirty="0" smtClean="0"/>
          </a:p>
          <a:p>
            <a:r>
              <a:rPr lang="en-US" sz="3200" dirty="0" smtClean="0"/>
              <a:t>15 = 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∙ 3</a:t>
            </a:r>
            <a:r>
              <a:rPr lang="en-US" sz="3200" baseline="30000" dirty="0" smtClean="0"/>
              <a:t>2-1</a:t>
            </a:r>
            <a:endParaRPr lang="en-US" sz="3200" dirty="0" smtClean="0"/>
          </a:p>
          <a:p>
            <a:r>
              <a:rPr lang="en-US" sz="3200" dirty="0" smtClean="0"/>
              <a:t>15 = 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∙ 3</a:t>
            </a:r>
          </a:p>
          <a:p>
            <a:r>
              <a:rPr lang="en-US" sz="3200" dirty="0" smtClean="0"/>
              <a:t>15÷3 = a</a:t>
            </a:r>
            <a:r>
              <a:rPr lang="en-US" sz="3200" baseline="-25000" dirty="0" smtClean="0"/>
              <a:t>1</a:t>
            </a:r>
            <a:endParaRPr lang="en-US" sz="3200" dirty="0" smtClean="0"/>
          </a:p>
          <a:p>
            <a:r>
              <a:rPr lang="en-US" sz="3200" dirty="0" smtClean="0"/>
              <a:t>5 = a</a:t>
            </a:r>
            <a:r>
              <a:rPr lang="en-US" sz="3200" baseline="-25000" dirty="0" smtClean="0"/>
              <a:t>1</a:t>
            </a:r>
            <a:endParaRPr lang="en-US" sz="3200" dirty="0" smtClean="0"/>
          </a:p>
          <a:p>
            <a:r>
              <a:rPr lang="en-US" sz="3200" b="1" dirty="0" smtClean="0"/>
              <a:t>A</a:t>
            </a:r>
            <a:r>
              <a:rPr lang="en-US" sz="3200" b="1" baseline="-25000" dirty="0" smtClean="0"/>
              <a:t>n</a:t>
            </a:r>
            <a:r>
              <a:rPr lang="en-US" sz="3200" b="1" dirty="0" smtClean="0"/>
              <a:t> = 5 ∙ 3</a:t>
            </a:r>
            <a:r>
              <a:rPr lang="en-US" sz="3200" b="1" baseline="30000" dirty="0" smtClean="0"/>
              <a:t>n-1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66800" y="685800"/>
            <a:ext cx="7162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we trying to find?</a:t>
            </a:r>
          </a:p>
          <a:p>
            <a:r>
              <a:rPr lang="en-US" dirty="0" smtClean="0"/>
              <a:t>The amount of oil over a period of time.</a:t>
            </a:r>
          </a:p>
          <a:p>
            <a:r>
              <a:rPr lang="en-US" dirty="0" smtClean="0"/>
              <a:t>How is it determined?</a:t>
            </a:r>
          </a:p>
          <a:p>
            <a:r>
              <a:rPr lang="en-US" dirty="0" smtClean="0"/>
              <a:t>Total oil less oil removed by skimmer (subtraction)</a:t>
            </a:r>
          </a:p>
          <a:p>
            <a:r>
              <a:rPr lang="en-US" dirty="0" smtClean="0"/>
              <a:t>The radius is 4.03t</a:t>
            </a:r>
            <a:r>
              <a:rPr lang="en-US" baseline="30000" dirty="0" smtClean="0"/>
              <a:t>0.5</a:t>
            </a:r>
            <a:r>
              <a:rPr lang="en-US" dirty="0" smtClean="0"/>
              <a:t> and can be plugged into the area function</a:t>
            </a:r>
          </a:p>
          <a:p>
            <a:r>
              <a:rPr lang="en-US" dirty="0" smtClean="0"/>
              <a:t>A(r) = 0.52 ∏ (4.03t</a:t>
            </a:r>
            <a:r>
              <a:rPr lang="en-US" baseline="30000" dirty="0" smtClean="0"/>
              <a:t>0.5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Calculate radius squared:   4.03</a:t>
            </a:r>
            <a:r>
              <a:rPr lang="en-US" baseline="30000" dirty="0" smtClean="0"/>
              <a:t>2</a:t>
            </a:r>
            <a:r>
              <a:rPr lang="en-US" dirty="0" smtClean="0"/>
              <a:t> t</a:t>
            </a:r>
            <a:r>
              <a:rPr lang="en-US" baseline="30000" dirty="0" smtClean="0"/>
              <a:t>0.5(2)</a:t>
            </a:r>
            <a:r>
              <a:rPr lang="en-US" dirty="0" smtClean="0"/>
              <a:t> = 16.241t</a:t>
            </a:r>
          </a:p>
          <a:p>
            <a:r>
              <a:rPr lang="en-US" dirty="0" smtClean="0"/>
              <a:t>A(r) = 26.53t</a:t>
            </a:r>
          </a:p>
          <a:p>
            <a:r>
              <a:rPr lang="en-US" dirty="0" smtClean="0"/>
              <a:t>Subtract removed oil:  26.53t – (6.73t</a:t>
            </a:r>
            <a:r>
              <a:rPr lang="en-US" baseline="30000" dirty="0" smtClean="0"/>
              <a:t>0.5</a:t>
            </a:r>
            <a:r>
              <a:rPr lang="en-US" dirty="0" smtClean="0"/>
              <a:t> + 0.23t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Solution</a:t>
            </a:r>
            <a:r>
              <a:rPr lang="en-US" b="1" dirty="0" smtClean="0"/>
              <a:t>:   -0.23t</a:t>
            </a:r>
            <a:r>
              <a:rPr lang="en-US" b="1" baseline="30000" dirty="0" smtClean="0"/>
              <a:t>2</a:t>
            </a:r>
            <a:r>
              <a:rPr lang="en-US" b="1" dirty="0" smtClean="0"/>
              <a:t> + 26.53t – 6.73t</a:t>
            </a:r>
            <a:r>
              <a:rPr lang="en-US" b="1" baseline="30000" dirty="0" smtClean="0"/>
              <a:t>0.5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 the effect on the graph of replacing f(x) by f(x) + k, k f(x), f(</a:t>
            </a:r>
            <a:r>
              <a:rPr lang="en-US" dirty="0" err="1" smtClean="0"/>
              <a:t>kx</a:t>
            </a:r>
            <a:r>
              <a:rPr lang="en-US" dirty="0" smtClean="0"/>
              <a:t>), and f(x + k) for specific values of k (both positive and negative); find the value of k given the graphs. Experiment with cases and illustrate an explanation of the effects on the graph using technology. </a:t>
            </a:r>
            <a:r>
              <a:rPr lang="en-US" i="1" dirty="0" smtClean="0"/>
              <a:t>Include recognizing even and odd functions from their graphs and algebraic expressions for them.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762000"/>
            <a:ext cx="4540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MAFS.912.F-BF.2.3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</TotalTime>
  <Words>1311</Words>
  <Application>Microsoft Office PowerPoint</Application>
  <PresentationFormat>On-screen Show (4:3)</PresentationFormat>
  <Paragraphs>171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Aspect</vt:lpstr>
      <vt:lpstr>PowerPoint Presentation</vt:lpstr>
      <vt:lpstr>MAFS.912.F-1.2</vt:lpstr>
      <vt:lpstr>MAFS.912.F-1.2</vt:lpstr>
      <vt:lpstr>Geometric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44</cp:revision>
  <dcterms:created xsi:type="dcterms:W3CDTF">2015-04-10T11:10:11Z</dcterms:created>
  <dcterms:modified xsi:type="dcterms:W3CDTF">2015-04-16T17:57:13Z</dcterms:modified>
</cp:coreProperties>
</file>